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8" r:id="rId4"/>
    <p:sldId id="259" r:id="rId5"/>
    <p:sldId id="260" r:id="rId6"/>
    <p:sldId id="262" r:id="rId7"/>
    <p:sldId id="261" r:id="rId8"/>
    <p:sldId id="263" r:id="rId9"/>
    <p:sldId id="268" r:id="rId10"/>
    <p:sldId id="269" r:id="rId11"/>
    <p:sldId id="270" r:id="rId12"/>
    <p:sldId id="264" r:id="rId13"/>
    <p:sldId id="271" r:id="rId14"/>
    <p:sldId id="273" r:id="rId15"/>
    <p:sldId id="278" r:id="rId16"/>
    <p:sldId id="275" r:id="rId17"/>
    <p:sldId id="265" r:id="rId18"/>
    <p:sldId id="266" r:id="rId19"/>
    <p:sldId id="279" r:id="rId2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38333-93BD-42E5-8925-A99132E417E0}" type="datetimeFigureOut">
              <a:rPr lang="pl-PL" smtClean="0"/>
              <a:t>06.02.2020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30DEE-3235-48DC-89F1-080F92A654B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554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127CE9-0112-419D-82ED-3DF08DEFE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F994B2F-E3B4-4141-A57F-15B1B1DEF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2AAA0A-1DDD-47C6-84D4-6B835672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3B72148-0A93-4C9E-A51B-CD48433D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D9BF90B-590C-40C0-9A75-FBF6C99C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329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4A1113-B6E2-4158-B1AB-03B38109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4434BCD-3C83-4271-9DD8-B1730F87B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4DE991-49B4-410E-85DC-733C0F66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14BB6DA-A3B9-45EB-8F85-A1A3AD13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5D56F42-DEB5-4E34-8D61-A133EC2F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967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F7F4DA6F-70B5-4644-AA17-579BDE2B2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A9AF807-E110-47BB-BC68-1B4D850AF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639B14-A869-4B0E-B3A7-907BC481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2E75950-18D1-4543-AE72-659157A4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FB39999-AB1B-4BBD-9EEF-D1C92427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577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D58D2F-FE54-4B5B-98FA-D8F8E7A9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16F3BB-C929-4E29-ACBB-13F9457A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5E79C2B-9709-49A7-B2A7-913930423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BB84959-4306-4453-8AEC-7F4A8037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3E88292-AA5F-4635-BD82-309B1FB5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240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89E10D-6665-440A-8CB2-713F894D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863AD8-029B-4A27-8CDE-7FB7E884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9F83CD-0FDB-4A1E-B42B-4C7281F5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0E3B033-4143-43E0-AEE7-7DEA40196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CC40770-ACD5-40C6-A5CE-FF8D89F0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21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D0A4C5-E28D-4D56-8EB8-EDCD6B417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70DD9B-1C3E-4673-AF2D-7545A0012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4A538C3-0535-42BB-B4CB-240C73D34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4640DEE-65C5-41F6-ADA3-03E881D1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0620FD6-EF38-4DC8-9519-42F34DC9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B94CE85-9D70-4989-8FB6-AE589BA8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957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86B00F-AA20-4EEE-A135-7E34FE2A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389B678-9DE8-49AB-A7F8-1D694DD5C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24A0B02-3723-49A6-8653-4BE894BD3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8AAE36B-3BAE-41D1-B2FE-C14136BC6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232FDD8-F43D-4C3E-958A-9DC9481F0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412F536-A046-4D8E-82D1-B398A6E1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E807ACF-B152-495C-B19B-939039F4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51DFEB54-9CFA-4156-953E-80F4C1DD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239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2A2099-B579-4D84-AC25-1581432B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A909AEE-47EB-4F81-BFEF-7DBA1E9A3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8715EBB-C1C3-46A4-B5B2-A2C48A6D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7E20B7E-B446-4713-91EB-BB910B3E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746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6ED479C-75BF-468D-9078-CD289EB7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8621BD4-B6AB-499C-929B-B1605544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CC4630E-FED0-46F4-9920-77BA0759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88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D9364F-31C4-40D6-9515-DE5F571A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2A5B54-B265-4256-9670-4FC968B00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C6AB4C2-E811-4FCA-8C27-575A609B8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A9E56F5-C8B8-425E-AFEF-D5A28E1B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FE5BECF-FDE9-47AC-B070-2BB54F6C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25172BF-288E-42B6-8996-AAAE8923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307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D49136-9954-4EF2-8687-29737A36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6CBE314-473E-47D7-AF22-6E0373A3F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49A6296-039B-4E1D-805D-411022D86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0E1CA06-7A3A-402D-A08E-1D4EA9D76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05.02.2020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EDEF36A-7715-4A31-98D8-39DAD594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4EB6211-76E6-4924-827D-C0472EA4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49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AD45ED2-BCDC-4606-8A6E-B9FACDDF2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866054E-3226-4940-9611-9D6E7EF48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1D45E41-12DF-4E5D-A92D-41EA96BBD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05.02.2020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39FFB34-8656-410E-9E52-04A50DDC7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29B11FA-7108-4A2A-8DD2-263071FFD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6ED6B-EC9E-4CB2-90F6-E130FD93ED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721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DA3455-5B11-4B4B-89C3-42FCB7D3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7BF4363-9B37-4F25-A781-C357992C8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1CB2B26-76B0-4D1F-9D18-4E665824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b="1" dirty="0"/>
              <a:t>Wyniki – szybkość przetwarzania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88424D09-4725-434F-AA0F-5BEFCC488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6" name="Obraz 5" descr="Obraz zawierający zrzut ekranu&#10;&#10;Opis wygenerowany automatycznie">
            <a:extLst>
              <a:ext uri="{FF2B5EF4-FFF2-40B4-BE49-F238E27FC236}">
                <a16:creationId xmlns:a16="http://schemas.microsoft.com/office/drawing/2014/main" id="{15F27D1F-FFF9-47BB-A8DF-03734B1F6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68" y="1769372"/>
            <a:ext cx="6404861" cy="3725905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EED1319-4629-435E-B7B9-B981D29BF230}"/>
              </a:ext>
            </a:extLst>
          </p:cNvPr>
          <p:cNvSpPr txBox="1"/>
          <p:nvPr/>
        </p:nvSpPr>
        <p:spPr>
          <a:xfrm>
            <a:off x="1681161" y="5703472"/>
            <a:ext cx="5530488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pl-PL" sz="1600" i="1" dirty="0"/>
              <a:t>Badania wykonane na karcie graficznej: MSI </a:t>
            </a:r>
            <a:r>
              <a:rPr lang="pl-PL" sz="1600" i="1" dirty="0" err="1"/>
              <a:t>GeForce</a:t>
            </a:r>
            <a:r>
              <a:rPr lang="pl-PL" sz="1600" i="1" dirty="0"/>
              <a:t> RTX 2080Ti</a:t>
            </a:r>
          </a:p>
        </p:txBody>
      </p:sp>
    </p:spTree>
    <p:extLst>
      <p:ext uri="{BB962C8B-B14F-4D97-AF65-F5344CB8AC3E}">
        <p14:creationId xmlns:p14="http://schemas.microsoft.com/office/powerpoint/2010/main" val="348538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80975" y="323608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sz="4000" b="1" dirty="0"/>
              <a:t>Wyniki – czas przetwarzania - porównanie</a:t>
            </a:r>
            <a:endParaRPr lang="pl-PL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88424D09-4725-434F-AA0F-5BEFCC488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12" name="Obraz 11" descr="Obraz zawierający zrzut ekranu&#10;&#10;Opis wygenerowany automatycznie">
            <a:extLst>
              <a:ext uri="{FF2B5EF4-FFF2-40B4-BE49-F238E27FC236}">
                <a16:creationId xmlns:a16="http://schemas.microsoft.com/office/drawing/2014/main" id="{30AB18E2-CDF5-43A2-95BD-29ACC4EFE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79" y="1982448"/>
            <a:ext cx="4465036" cy="2574885"/>
          </a:xfrm>
          <a:prstGeom prst="rect">
            <a:avLst/>
          </a:prstGeom>
        </p:spPr>
      </p:pic>
      <p:pic>
        <p:nvPicPr>
          <p:cNvPr id="14" name="Obraz 13" descr="Obraz zawierający zrzut ekranu&#10;&#10;Opis wygenerowany automatycznie">
            <a:extLst>
              <a:ext uri="{FF2B5EF4-FFF2-40B4-BE49-F238E27FC236}">
                <a16:creationId xmlns:a16="http://schemas.microsoft.com/office/drawing/2014/main" id="{8AC0EBD0-6553-4B6E-B13C-2B247B322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3" y="1982447"/>
            <a:ext cx="4426250" cy="2574886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34E6906-0659-4569-804E-BE2A17753708}"/>
              </a:ext>
            </a:extLst>
          </p:cNvPr>
          <p:cNvSpPr txBox="1"/>
          <p:nvPr/>
        </p:nvSpPr>
        <p:spPr>
          <a:xfrm>
            <a:off x="1681161" y="5130402"/>
            <a:ext cx="5530488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pl-PL" sz="1600" i="1" dirty="0"/>
              <a:t>Badania wykonane na karcie graficznej: MSI </a:t>
            </a:r>
            <a:r>
              <a:rPr lang="pl-PL" sz="1600" i="1" dirty="0" err="1"/>
              <a:t>GeForce</a:t>
            </a:r>
            <a:r>
              <a:rPr lang="pl-PL" sz="1600" i="1" dirty="0"/>
              <a:t> RTX 2080Ti</a:t>
            </a:r>
          </a:p>
        </p:txBody>
      </p:sp>
    </p:spTree>
    <p:extLst>
      <p:ext uri="{BB962C8B-B14F-4D97-AF65-F5344CB8AC3E}">
        <p14:creationId xmlns:p14="http://schemas.microsoft.com/office/powerpoint/2010/main" val="278318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b="1" dirty="0"/>
              <a:t>Wyniki – czas uczenia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88424D09-4725-434F-AA0F-5BEFCC488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6" name="Obraz 5" descr="Obraz zawierający zrzut ekranu&#10;&#10;Opis wygenerowany automatycznie">
            <a:extLst>
              <a:ext uri="{FF2B5EF4-FFF2-40B4-BE49-F238E27FC236}">
                <a16:creationId xmlns:a16="http://schemas.microsoft.com/office/drawing/2014/main" id="{7C399BE6-56D9-4063-ACA3-8521F46C9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26" y="1878012"/>
            <a:ext cx="6638946" cy="36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sz="4000" b="1" dirty="0"/>
              <a:t>Wyniki wizualne</a:t>
            </a:r>
            <a:br>
              <a:rPr lang="pl-PL" sz="4000" b="1" dirty="0"/>
            </a:br>
            <a:r>
              <a:rPr lang="pl-PL" sz="4000" b="1" dirty="0"/>
              <a:t>	- wpływ występowania cieni obiektów</a:t>
            </a:r>
            <a:endParaRPr lang="pl-PL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D7D21589-CCE3-48D1-8B2D-171201324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12" name="Obraz 11" descr="Obraz zawierający droga, scena, trawa, ulica&#10;&#10;Opis wygenerowany automatycznie">
            <a:extLst>
              <a:ext uri="{FF2B5EF4-FFF2-40B4-BE49-F238E27FC236}">
                <a16:creationId xmlns:a16="http://schemas.microsoft.com/office/drawing/2014/main" id="{805F7E27-545D-4BA8-904C-E6CAEAA0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6" y="1994622"/>
            <a:ext cx="7403073" cy="368703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8374A253-C63B-428D-9F2E-D9B46595E8C9}"/>
              </a:ext>
            </a:extLst>
          </p:cNvPr>
          <p:cNvSpPr txBox="1"/>
          <p:nvPr/>
        </p:nvSpPr>
        <p:spPr>
          <a:xfrm>
            <a:off x="1228725" y="5760886"/>
            <a:ext cx="6924675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pl-PL" sz="1600" i="1" dirty="0"/>
              <a:t>Wynik ewaluacji modelu </a:t>
            </a:r>
            <a:r>
              <a:rPr lang="pl-PL" sz="1600" i="1" dirty="0" err="1"/>
              <a:t>Yolact</a:t>
            </a:r>
            <a:r>
              <a:rPr lang="pl-PL" sz="1600" i="1" dirty="0"/>
              <a:t>: Resnet50. Źródło: Opracowanie własne.</a:t>
            </a:r>
          </a:p>
        </p:txBody>
      </p:sp>
    </p:spTree>
    <p:extLst>
      <p:ext uri="{BB962C8B-B14F-4D97-AF65-F5344CB8AC3E}">
        <p14:creationId xmlns:p14="http://schemas.microsoft.com/office/powerpoint/2010/main" val="69742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sz="4000" b="1" dirty="0"/>
              <a:t>Wyniki wizualne</a:t>
            </a:r>
            <a:br>
              <a:rPr lang="pl-PL" sz="4000" b="1" dirty="0"/>
            </a:br>
            <a:r>
              <a:rPr lang="pl-PL" sz="4000" b="1" dirty="0"/>
              <a:t>	- wpływ jakości obrazu sceny</a:t>
            </a:r>
            <a:endParaRPr lang="pl-PL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D7D21589-CCE3-48D1-8B2D-171201324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6" name="Obraz 5" descr="Obraz zawierający wewnątrz, stół, siedzi, zielony&#10;&#10;Opis wygenerowany automatycznie">
            <a:extLst>
              <a:ext uri="{FF2B5EF4-FFF2-40B4-BE49-F238E27FC236}">
                <a16:creationId xmlns:a16="http://schemas.microsoft.com/office/drawing/2014/main" id="{B2C9DA11-AB75-4B66-8F82-4E3B5693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67" y="1640952"/>
            <a:ext cx="6860889" cy="4080322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4F81A4B-D08B-4A92-AA2C-645497D2E6E9}"/>
              </a:ext>
            </a:extLst>
          </p:cNvPr>
          <p:cNvSpPr txBox="1"/>
          <p:nvPr/>
        </p:nvSpPr>
        <p:spPr>
          <a:xfrm>
            <a:off x="1228725" y="5760886"/>
            <a:ext cx="6924675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pl-PL" sz="1600" i="1" dirty="0"/>
              <a:t>Wynik ewaluacji modelu </a:t>
            </a:r>
            <a:r>
              <a:rPr lang="pl-PL" sz="1600" i="1" dirty="0" err="1"/>
              <a:t>Yolact</a:t>
            </a:r>
            <a:r>
              <a:rPr lang="pl-PL" sz="1600" i="1" dirty="0"/>
              <a:t>: Darknet53. Źródło: Opracowanie własne.</a:t>
            </a:r>
          </a:p>
        </p:txBody>
      </p:sp>
    </p:spTree>
    <p:extLst>
      <p:ext uri="{BB962C8B-B14F-4D97-AF65-F5344CB8AC3E}">
        <p14:creationId xmlns:p14="http://schemas.microsoft.com/office/powerpoint/2010/main" val="188466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sz="4000" b="1" dirty="0"/>
              <a:t>Wyniki wizualne</a:t>
            </a:r>
            <a:br>
              <a:rPr lang="pl-PL" sz="4000" b="1" dirty="0"/>
            </a:br>
            <a:r>
              <a:rPr lang="pl-PL" sz="4000" b="1" dirty="0"/>
              <a:t>	- wpływ perspektywy sceny</a:t>
            </a:r>
            <a:endParaRPr lang="pl-PL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D7D21589-CCE3-48D1-8B2D-171201324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6" name="Obraz 5" descr="Obraz zawierający droga, ulica, siedzi, bagaż&#10;&#10;Opis wygenerowany automatycznie">
            <a:extLst>
              <a:ext uri="{FF2B5EF4-FFF2-40B4-BE49-F238E27FC236}">
                <a16:creationId xmlns:a16="http://schemas.microsoft.com/office/drawing/2014/main" id="{403034DC-F0E5-4F71-B648-5ED457614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1" y="1690688"/>
            <a:ext cx="7212677" cy="3940897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7C5DA21-DDFD-4E9C-A370-0465A762DBB7}"/>
              </a:ext>
            </a:extLst>
          </p:cNvPr>
          <p:cNvSpPr txBox="1"/>
          <p:nvPr/>
        </p:nvSpPr>
        <p:spPr>
          <a:xfrm>
            <a:off x="1228725" y="5760886"/>
            <a:ext cx="6924675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pl-PL" sz="1600" i="1" dirty="0"/>
              <a:t>Wynik ewaluacji modelu </a:t>
            </a:r>
            <a:r>
              <a:rPr lang="pl-PL" sz="1600" i="1" dirty="0" err="1"/>
              <a:t>Yolact</a:t>
            </a:r>
            <a:r>
              <a:rPr lang="pl-PL" sz="1600" i="1" dirty="0"/>
              <a:t>: Resnet101. Źródło: Opracowanie własne.</a:t>
            </a:r>
          </a:p>
        </p:txBody>
      </p:sp>
    </p:spTree>
    <p:extLst>
      <p:ext uri="{BB962C8B-B14F-4D97-AF65-F5344CB8AC3E}">
        <p14:creationId xmlns:p14="http://schemas.microsoft.com/office/powerpoint/2010/main" val="384026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sz="4000" b="1" dirty="0"/>
              <a:t>Wyniki wizualne</a:t>
            </a:r>
            <a:br>
              <a:rPr lang="pl-PL" sz="4000" b="1" dirty="0"/>
            </a:br>
            <a:r>
              <a:rPr lang="pl-PL" sz="4000" b="1" dirty="0"/>
              <a:t>	- wpływ dynamiki sceny</a:t>
            </a:r>
            <a:endParaRPr lang="pl-PL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D7D21589-CCE3-48D1-8B2D-171201324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6" name="Obraz 5" descr="Obraz zawierający piłka nożna, granie, budynek, gra&#10;&#10;Opis wygenerowany automatycznie">
            <a:extLst>
              <a:ext uri="{FF2B5EF4-FFF2-40B4-BE49-F238E27FC236}">
                <a16:creationId xmlns:a16="http://schemas.microsoft.com/office/drawing/2014/main" id="{75E0CA31-DBB9-425F-9B08-17342BFE4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69" y="1669086"/>
            <a:ext cx="7007631" cy="4012575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0ACBB8B-082D-416D-ADF1-3E04B3BCCFC9}"/>
              </a:ext>
            </a:extLst>
          </p:cNvPr>
          <p:cNvSpPr txBox="1"/>
          <p:nvPr/>
        </p:nvSpPr>
        <p:spPr>
          <a:xfrm>
            <a:off x="1228725" y="5760886"/>
            <a:ext cx="6924675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pl-PL" sz="1600" i="1" dirty="0"/>
              <a:t>Wynik ewaluacji modelu </a:t>
            </a:r>
            <a:r>
              <a:rPr lang="pl-PL" sz="1600" i="1" dirty="0" err="1"/>
              <a:t>Yolact</a:t>
            </a:r>
            <a:r>
              <a:rPr lang="pl-PL" sz="1600" i="1" dirty="0"/>
              <a:t>: Darknet53. Źródło: Opracowanie własne.</a:t>
            </a:r>
          </a:p>
        </p:txBody>
      </p:sp>
    </p:spTree>
    <p:extLst>
      <p:ext uri="{BB962C8B-B14F-4D97-AF65-F5344CB8AC3E}">
        <p14:creationId xmlns:p14="http://schemas.microsoft.com/office/powerpoint/2010/main" val="2862556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b="1" dirty="0"/>
              <a:t>Podsumowanie i wnioski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D7D21589-CCE3-48D1-8B2D-171201324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6" name="Grafika 5" descr="Wstążka">
            <a:extLst>
              <a:ext uri="{FF2B5EF4-FFF2-40B4-BE49-F238E27FC236}">
                <a16:creationId xmlns:a16="http://schemas.microsoft.com/office/drawing/2014/main" id="{7F32824C-EC85-4C11-A200-36944C3A0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138" y="2050444"/>
            <a:ext cx="767469" cy="653457"/>
          </a:xfrm>
          <a:prstGeom prst="rect">
            <a:avLst/>
          </a:prstGeom>
        </p:spPr>
      </p:pic>
      <p:pic>
        <p:nvPicPr>
          <p:cNvPr id="12" name="Grafika 11" descr="Wstążka">
            <a:extLst>
              <a:ext uri="{FF2B5EF4-FFF2-40B4-BE49-F238E27FC236}">
                <a16:creationId xmlns:a16="http://schemas.microsoft.com/office/drawing/2014/main" id="{3082EFFD-0487-488B-B2C5-3195EB1B3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613" y="2761643"/>
            <a:ext cx="767469" cy="653457"/>
          </a:xfrm>
          <a:prstGeom prst="rect">
            <a:avLst/>
          </a:prstGeom>
        </p:spPr>
      </p:pic>
      <p:pic>
        <p:nvPicPr>
          <p:cNvPr id="13" name="Grafika 12" descr="Wstążka">
            <a:extLst>
              <a:ext uri="{FF2B5EF4-FFF2-40B4-BE49-F238E27FC236}">
                <a16:creationId xmlns:a16="http://schemas.microsoft.com/office/drawing/2014/main" id="{9BD3F570-6625-49EA-8D5E-92C1D9A4D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138" y="3532736"/>
            <a:ext cx="767469" cy="653457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4DA9BCC-513E-4E1F-9F8E-703B8ECBF049}"/>
              </a:ext>
            </a:extLst>
          </p:cNvPr>
          <p:cNvSpPr txBox="1"/>
          <p:nvPr/>
        </p:nvSpPr>
        <p:spPr>
          <a:xfrm>
            <a:off x="1467582" y="2094551"/>
            <a:ext cx="6688587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pl-PL" sz="2400" i="1" dirty="0"/>
              <a:t>Współczynnik </a:t>
            </a:r>
            <a:r>
              <a:rPr lang="pl-PL" sz="2400" i="1" dirty="0" err="1"/>
              <a:t>mAP</a:t>
            </a:r>
            <a:r>
              <a:rPr lang="pl-PL" sz="2400" i="1" dirty="0"/>
              <a:t> </a:t>
            </a:r>
            <a:r>
              <a:rPr lang="pl-PL" sz="2400" b="1" i="1" dirty="0"/>
              <a:t>-  </a:t>
            </a:r>
            <a:r>
              <a:rPr lang="pl-PL" sz="2400" b="1" i="1" dirty="0" err="1"/>
              <a:t>Mask</a:t>
            </a:r>
            <a:r>
              <a:rPr lang="pl-PL" sz="2400" b="1" i="1" dirty="0"/>
              <a:t> R-CNN: Resnet101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3A19811-8A74-4491-BB61-6D18C340F9EB}"/>
              </a:ext>
            </a:extLst>
          </p:cNvPr>
          <p:cNvSpPr txBox="1"/>
          <p:nvPr/>
        </p:nvSpPr>
        <p:spPr>
          <a:xfrm>
            <a:off x="1435082" y="2883412"/>
            <a:ext cx="6287183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pl-PL" sz="2400" i="1" dirty="0"/>
              <a:t>Szybkość przetwarzania </a:t>
            </a:r>
            <a:r>
              <a:rPr lang="pl-PL" sz="2400" b="1" i="1" dirty="0"/>
              <a:t>-  </a:t>
            </a:r>
            <a:r>
              <a:rPr lang="pl-PL" sz="2400" b="1" i="1" dirty="0" err="1"/>
              <a:t>Yolact</a:t>
            </a:r>
            <a:r>
              <a:rPr lang="pl-PL" sz="2400" b="1" i="1" dirty="0"/>
              <a:t>: Resnet50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806EB047-8D83-41D9-AF44-0996C5754061}"/>
              </a:ext>
            </a:extLst>
          </p:cNvPr>
          <p:cNvSpPr txBox="1"/>
          <p:nvPr/>
        </p:nvSpPr>
        <p:spPr>
          <a:xfrm>
            <a:off x="1467582" y="3651685"/>
            <a:ext cx="6287183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pl-PL" sz="2400" i="1" dirty="0"/>
              <a:t>Czas uczenia </a:t>
            </a:r>
            <a:r>
              <a:rPr lang="pl-PL" sz="2400" b="1" i="1" dirty="0"/>
              <a:t>-  </a:t>
            </a:r>
            <a:r>
              <a:rPr lang="pl-PL" sz="2400" b="1" i="1" dirty="0" err="1"/>
              <a:t>Yolact</a:t>
            </a:r>
            <a:r>
              <a:rPr lang="pl-PL" sz="2400" b="1" i="1" dirty="0"/>
              <a:t>: Resnet50</a:t>
            </a:r>
          </a:p>
        </p:txBody>
      </p:sp>
    </p:spTree>
    <p:extLst>
      <p:ext uri="{BB962C8B-B14F-4D97-AF65-F5344CB8AC3E}">
        <p14:creationId xmlns:p14="http://schemas.microsoft.com/office/powerpoint/2010/main" val="77158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b="1" dirty="0"/>
              <a:t>Dalszy rozwój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716122" y="1340571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dirty="0"/>
              <a:t>Metody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dirty="0"/>
              <a:t>Czynniki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dirty="0"/>
              <a:t>Zbiór uczący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dirty="0"/>
              <a:t>Trenowanie</a:t>
            </a:r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9B6C06AC-6298-4F37-B55C-F33457F5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0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endParaRPr lang="pl-PL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77414" y="219424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800" b="1" dirty="0"/>
              <a:t>		Dziękuję za uwagę</a:t>
            </a:r>
          </a:p>
          <a:p>
            <a:endParaRPr lang="pl-PL" sz="4800" b="1" dirty="0"/>
          </a:p>
          <a:p>
            <a:endParaRPr lang="pl-PL" sz="4800" b="1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9B6C06AC-6298-4F37-B55C-F33457F5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b="1" dirty="0"/>
              <a:t>Plan prezentacji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pic>
        <p:nvPicPr>
          <p:cNvPr id="8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C2FAD038-B4CD-41FB-BDE1-12487420E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745724"/>
            <a:ext cx="2265785" cy="5296302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0D2ABB28-8730-4362-9014-A253AF36C543}"/>
              </a:ext>
            </a:extLst>
          </p:cNvPr>
          <p:cNvSpPr txBox="1">
            <a:spLocks/>
          </p:cNvSpPr>
          <p:nvPr/>
        </p:nvSpPr>
        <p:spPr>
          <a:xfrm>
            <a:off x="564857" y="2551978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pl-PL" sz="3500" i="1" dirty="0"/>
              <a:t>Cel</a:t>
            </a:r>
          </a:p>
          <a:p>
            <a:pPr marL="742950" indent="-742950">
              <a:buAutoNum type="arabicPeriod"/>
            </a:pPr>
            <a:r>
              <a:rPr lang="pl-PL" sz="3500" i="1" dirty="0"/>
              <a:t>Motywacja</a:t>
            </a:r>
          </a:p>
          <a:p>
            <a:pPr marL="742950" indent="-742950">
              <a:buAutoNum type="arabicPeriod"/>
            </a:pPr>
            <a:r>
              <a:rPr lang="pl-PL" sz="3500" i="1" dirty="0"/>
              <a:t>Wprowadzenie</a:t>
            </a:r>
          </a:p>
          <a:p>
            <a:pPr marL="742950" indent="-742950">
              <a:buAutoNum type="arabicPeriod"/>
            </a:pPr>
            <a:r>
              <a:rPr lang="pl-PL" sz="3500" i="1" dirty="0"/>
              <a:t>Wykorzystane narzędzia</a:t>
            </a:r>
          </a:p>
          <a:p>
            <a:pPr marL="742950" indent="-742950">
              <a:buAutoNum type="arabicPeriod"/>
            </a:pPr>
            <a:r>
              <a:rPr lang="pl-PL" sz="3500" i="1" dirty="0"/>
              <a:t>Sposób rozwiązania</a:t>
            </a:r>
          </a:p>
          <a:p>
            <a:pPr marL="742950" indent="-742950">
              <a:buAutoNum type="arabicPeriod"/>
            </a:pPr>
            <a:r>
              <a:rPr lang="pl-PL" sz="3500" i="1" dirty="0"/>
              <a:t>Problemy</a:t>
            </a:r>
          </a:p>
          <a:p>
            <a:pPr marL="742950" indent="-742950">
              <a:buAutoNum type="arabicPeriod"/>
            </a:pPr>
            <a:r>
              <a:rPr lang="pl-PL" sz="3500" i="1" dirty="0"/>
              <a:t>Wyniki</a:t>
            </a:r>
          </a:p>
          <a:p>
            <a:pPr marL="742950" indent="-742950">
              <a:buAutoNum type="arabicPeriod"/>
            </a:pPr>
            <a:r>
              <a:rPr lang="pl-PL" sz="3500" i="1" dirty="0"/>
              <a:t>Podsumowanie i wnioski</a:t>
            </a:r>
          </a:p>
          <a:p>
            <a:pPr marL="742950" indent="-742950">
              <a:buAutoNum type="arabicPeriod"/>
            </a:pPr>
            <a:r>
              <a:rPr lang="pl-PL" sz="3500" i="1" dirty="0"/>
              <a:t>Dalszy rozwój</a:t>
            </a:r>
          </a:p>
          <a:p>
            <a:pPr marL="742950" indent="-742950">
              <a:buAutoNum type="arabicPeriod"/>
            </a:pPr>
            <a:endParaRPr lang="pl-PL" dirty="0"/>
          </a:p>
          <a:p>
            <a:pPr marL="742950" indent="-742950">
              <a:buAutoNum type="arabicPeriod"/>
            </a:pPr>
            <a:endParaRPr lang="pl-PL" dirty="0"/>
          </a:p>
          <a:p>
            <a:pPr marL="742950" indent="-742950">
              <a:buAutoNum type="arabicPeriod"/>
            </a:pPr>
            <a:endParaRPr lang="pl-PL" dirty="0"/>
          </a:p>
          <a:p>
            <a:pPr marL="742950" indent="-742950"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192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b="1" dirty="0"/>
              <a:t> Cel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pic>
        <p:nvPicPr>
          <p:cNvPr id="8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C2FAD038-B4CD-41FB-BDE1-12487420E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716122" y="1340571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 i="1" u="sng" dirty="0"/>
              <a:t>Celem</a:t>
            </a:r>
            <a:r>
              <a:rPr lang="pl-PL" sz="4000" i="1" dirty="0"/>
              <a:t> pracy było porównanie wybranych metod segmentacji instancji w obrazach cyfrowych z wykorzystaniem głębokich sieci neuronowych.</a:t>
            </a:r>
          </a:p>
        </p:txBody>
      </p:sp>
    </p:spTree>
    <p:extLst>
      <p:ext uri="{BB962C8B-B14F-4D97-AF65-F5344CB8AC3E}">
        <p14:creationId xmlns:p14="http://schemas.microsoft.com/office/powerpoint/2010/main" val="131890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 </a:t>
            </a:r>
            <a:r>
              <a:rPr lang="pl-PL" b="1" dirty="0"/>
              <a:t>Motywacja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667613" y="1352405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i="1" u="sng" dirty="0"/>
              <a:t>Motywacją</a:t>
            </a:r>
            <a:r>
              <a:rPr lang="pl-PL" sz="3600" i="1" dirty="0"/>
              <a:t> do podjęcia się tematu pracy była chęć zgłębienia wiedzy z zakresu wizji komputerowej oraz praktycznego zapoznania się z pojęciem głębokich sieci neuronowych.</a:t>
            </a:r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44180369-6F4F-417F-96C7-E12D30F93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8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	</a:t>
            </a:r>
            <a:r>
              <a:rPr lang="pl-PL" b="1" dirty="0"/>
              <a:t>Wprowadzenie</a:t>
            </a:r>
            <a:br>
              <a:rPr lang="pl-PL" dirty="0"/>
            </a:br>
            <a:endParaRPr lang="pl-PL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pic>
        <p:nvPicPr>
          <p:cNvPr id="8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C2FAD038-B4CD-41FB-BDE1-12487420E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745724"/>
            <a:ext cx="2265785" cy="5296302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5D09FA3-A326-4A3B-9534-8FB2289560F1}"/>
              </a:ext>
            </a:extLst>
          </p:cNvPr>
          <p:cNvSpPr txBox="1">
            <a:spLocks/>
          </p:cNvSpPr>
          <p:nvPr/>
        </p:nvSpPr>
        <p:spPr>
          <a:xfrm>
            <a:off x="553047" y="2687387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600" dirty="0"/>
          </a:p>
          <a:p>
            <a:endParaRPr lang="pl-PL" sz="3600" dirty="0"/>
          </a:p>
          <a:p>
            <a:endParaRPr lang="pl-PL" sz="3600" dirty="0"/>
          </a:p>
          <a:p>
            <a:endParaRPr lang="pl-PL" sz="2400" dirty="0"/>
          </a:p>
          <a:p>
            <a:endParaRPr lang="pl-PL" sz="2400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36743BF0-1B74-4A1A-BFF6-B3CB4679854D}"/>
              </a:ext>
            </a:extLst>
          </p:cNvPr>
          <p:cNvSpPr txBox="1">
            <a:spLocks/>
          </p:cNvSpPr>
          <p:nvPr/>
        </p:nvSpPr>
        <p:spPr>
          <a:xfrm>
            <a:off x="304800" y="1407480"/>
            <a:ext cx="8905293" cy="4843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dirty="0"/>
              <a:t>Porównanie polegało na wytrenowaniu modeli dla metod bazujących na splotowych sieciach neuronowych oraz przeprowadzeniu ewaluacji wyników. </a:t>
            </a:r>
          </a:p>
          <a:p>
            <a:endParaRPr lang="pl-PL" sz="3600" dirty="0"/>
          </a:p>
          <a:p>
            <a:endParaRPr lang="pl-PL" sz="2400" dirty="0"/>
          </a:p>
          <a:p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83167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 </a:t>
            </a:r>
            <a:r>
              <a:rPr lang="pl-PL" b="1" dirty="0"/>
              <a:t>Sposób rozwiązania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dirty="0"/>
              <a:t>Do porównania zostały wybrane dwie metody segmentacji instancji - </a:t>
            </a:r>
            <a:r>
              <a:rPr lang="pl-PL" sz="3600" b="1" i="1" u="sng" dirty="0" err="1"/>
              <a:t>Mask</a:t>
            </a:r>
            <a:r>
              <a:rPr lang="pl-PL" sz="3600" b="1" i="1" u="sng" dirty="0"/>
              <a:t> R-CNN </a:t>
            </a:r>
            <a:r>
              <a:rPr lang="pl-PL" sz="3600" dirty="0"/>
              <a:t>oraz </a:t>
            </a:r>
            <a:r>
              <a:rPr lang="pl-PL" sz="3600" b="1" i="1" u="sng" dirty="0" err="1"/>
              <a:t>Yolact</a:t>
            </a:r>
            <a:r>
              <a:rPr lang="pl-PL" sz="3600" b="1" dirty="0"/>
              <a:t>.</a:t>
            </a:r>
          </a:p>
          <a:p>
            <a:endParaRPr lang="pl-PL" sz="3600" dirty="0"/>
          </a:p>
          <a:p>
            <a:r>
              <a:rPr lang="pl-PL" sz="3600" dirty="0"/>
              <a:t>Porównywane parametry: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600" dirty="0"/>
              <a:t>współczynnik </a:t>
            </a:r>
            <a:r>
              <a:rPr lang="pl-PL" sz="3600" dirty="0" err="1"/>
              <a:t>mAP</a:t>
            </a:r>
            <a:endParaRPr lang="pl-P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600" dirty="0"/>
              <a:t>szybkość przetwarzania (w kl./s)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600" dirty="0"/>
              <a:t>czas uczenia</a:t>
            </a:r>
          </a:p>
          <a:p>
            <a:endParaRPr lang="pl-PL" sz="3600" dirty="0"/>
          </a:p>
          <a:p>
            <a:r>
              <a:rPr lang="pl-PL" sz="3600" dirty="0"/>
              <a:t>dla różnych konfiguracji.</a:t>
            </a:r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3451C0E4-AC3A-42A7-B178-64342C6AC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 </a:t>
            </a:r>
            <a:r>
              <a:rPr lang="pl-PL" b="1" dirty="0"/>
              <a:t>Wykorzystane narzędzia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F7CC25C9-E07A-44D7-B3AD-AEABB754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01AB06E3-F143-4D5D-A794-34564219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313" y="1645144"/>
            <a:ext cx="3514725" cy="89535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30B0BE6-06D3-4EC5-9E57-F225720F8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26" y="1825150"/>
            <a:ext cx="2028825" cy="41910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B77174E6-6A00-4B7E-AA1C-14CE1C3EA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282" y="2687411"/>
            <a:ext cx="2282551" cy="1510582"/>
          </a:xfrm>
          <a:prstGeom prst="rect">
            <a:avLst/>
          </a:prstGeom>
        </p:spPr>
      </p:pic>
      <p:pic>
        <p:nvPicPr>
          <p:cNvPr id="1026" name="Picture 2" descr="Znalezione obrazy dla zapytania: tensorflow&quot;">
            <a:extLst>
              <a:ext uri="{FF2B5EF4-FFF2-40B4-BE49-F238E27FC236}">
                <a16:creationId xmlns:a16="http://schemas.microsoft.com/office/drawing/2014/main" id="{BD7533F8-BDC5-4E08-B6C7-644BA23A2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" y="2297112"/>
            <a:ext cx="3343675" cy="188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: scikit-image library&quot;">
            <a:extLst>
              <a:ext uri="{FF2B5EF4-FFF2-40B4-BE49-F238E27FC236}">
                <a16:creationId xmlns:a16="http://schemas.microsoft.com/office/drawing/2014/main" id="{3F7D3EE4-0E82-4EED-8D0A-9ADFD934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79" y="4230791"/>
            <a:ext cx="4706303" cy="11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89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b="1" dirty="0"/>
              <a:t>Problemy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9A047D55-0C2D-4AC4-BFA6-8DCB1E7DB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6" name="Obraz 5" descr="Obraz zawierający zrzut ekranu&#10;&#10;Opis wygenerowany automatycznie">
            <a:extLst>
              <a:ext uri="{FF2B5EF4-FFF2-40B4-BE49-F238E27FC236}">
                <a16:creationId xmlns:a16="http://schemas.microsoft.com/office/drawing/2014/main" id="{B6B1E193-E1A0-4983-AC6F-C7DCD69D0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36" y="240925"/>
            <a:ext cx="3822664" cy="3838575"/>
          </a:xfrm>
          <a:prstGeom prst="rect">
            <a:avLst/>
          </a:prstGeom>
        </p:spPr>
      </p:pic>
      <p:pic>
        <p:nvPicPr>
          <p:cNvPr id="13" name="Obraz 12" descr="Obraz zawierający zrzut ekranu&#10;&#10;Opis wygenerowany automatycznie">
            <a:extLst>
              <a:ext uri="{FF2B5EF4-FFF2-40B4-BE49-F238E27FC236}">
                <a16:creationId xmlns:a16="http://schemas.microsoft.com/office/drawing/2014/main" id="{A28F6D02-49E3-41DC-9BC3-EA3EEF620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3401824"/>
            <a:ext cx="5866735" cy="20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3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3690E0-65A0-48AD-8FAE-F0A4A6D1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0" y="6344516"/>
            <a:ext cx="2743200" cy="365125"/>
          </a:xfrm>
        </p:spPr>
        <p:txBody>
          <a:bodyPr/>
          <a:lstStyle/>
          <a:p>
            <a:r>
              <a:rPr lang="pl-PL" sz="1800" i="1" dirty="0"/>
              <a:t>Warszawa, 07 lutego 2020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0B7650-2757-4288-8382-531FAE0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Magda Koprowska, Porównanie wybranych metod segmentacji instancji w obrazach cyfrowych</a:t>
            </a:r>
          </a:p>
          <a:p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8C7498-F690-47F1-A357-E4E3574757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l-PL" dirty="0"/>
              <a:t>	</a:t>
            </a:r>
            <a:r>
              <a:rPr lang="pl-PL" b="1" dirty="0"/>
              <a:t>Wyniki – współczynnik </a:t>
            </a:r>
            <a:r>
              <a:rPr lang="pl-PL" b="1" dirty="0" err="1"/>
              <a:t>mAP</a:t>
            </a:r>
            <a:endParaRPr lang="pl-PL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F5CBC6-245E-4FA4-A8A7-6E7156A7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3" y="6178665"/>
            <a:ext cx="2027096" cy="449619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D1AF4937-8069-48FA-AD83-69DC92F3689A}"/>
              </a:ext>
            </a:extLst>
          </p:cNvPr>
          <p:cNvSpPr txBox="1">
            <a:spLocks/>
          </p:cNvSpPr>
          <p:nvPr/>
        </p:nvSpPr>
        <p:spPr>
          <a:xfrm>
            <a:off x="238707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EBF1B489-4D2C-4D10-AC4F-7C50A7A90E97}"/>
              </a:ext>
            </a:extLst>
          </p:cNvPr>
          <p:cNvSpPr txBox="1">
            <a:spLocks/>
          </p:cNvSpPr>
          <p:nvPr/>
        </p:nvSpPr>
        <p:spPr>
          <a:xfrm>
            <a:off x="401782" y="1878012"/>
            <a:ext cx="8905293" cy="394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11" name="Symbol zastępczy zawartości 14" descr="Obraz zawierający rysunek&#10;&#10;Opis wygenerowany automatycznie">
            <a:extLst>
              <a:ext uri="{FF2B5EF4-FFF2-40B4-BE49-F238E27FC236}">
                <a16:creationId xmlns:a16="http://schemas.microsoft.com/office/drawing/2014/main" id="{88424D09-4725-434F-AA0F-5BEFCC488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15" y="843379"/>
            <a:ext cx="2265785" cy="5198647"/>
          </a:xfrm>
          <a:prstGeom prst="rect">
            <a:avLst/>
          </a:prstGeom>
        </p:spPr>
      </p:pic>
      <p:pic>
        <p:nvPicPr>
          <p:cNvPr id="6" name="Obraz 5" descr="Obraz zawierający zrzut ekranu&#10;&#10;Opis wygenerowany automatycznie">
            <a:extLst>
              <a:ext uri="{FF2B5EF4-FFF2-40B4-BE49-F238E27FC236}">
                <a16:creationId xmlns:a16="http://schemas.microsoft.com/office/drawing/2014/main" id="{8992CF35-30C9-4825-9418-42EFB5578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46" y="2050444"/>
            <a:ext cx="5399976" cy="316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606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 algn="l">
          <a:defRPr sz="1600" i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485</Words>
  <Application>Microsoft Office PowerPoint</Application>
  <PresentationFormat>Panoramiczny</PresentationFormat>
  <Paragraphs>94</Paragraphs>
  <Slides>19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Motyw pakietu Office</vt:lpstr>
      <vt:lpstr>Prezentacja programu PowerPoint</vt:lpstr>
      <vt:lpstr> Plan prezentacji</vt:lpstr>
      <vt:lpstr>  Cel</vt:lpstr>
      <vt:lpstr>  Motywacja</vt:lpstr>
      <vt:lpstr> Wprowadzenie </vt:lpstr>
      <vt:lpstr>  Sposób rozwiązania</vt:lpstr>
      <vt:lpstr>  Wykorzystane narzędzia</vt:lpstr>
      <vt:lpstr> Problemy</vt:lpstr>
      <vt:lpstr> Wyniki – współczynnik mAP</vt:lpstr>
      <vt:lpstr> Wyniki – szybkość przetwarzania</vt:lpstr>
      <vt:lpstr> Wyniki – czas przetwarzania - porównanie</vt:lpstr>
      <vt:lpstr> Wyniki – czas uczenia</vt:lpstr>
      <vt:lpstr> Wyniki wizualne  - wpływ występowania cieni obiektów</vt:lpstr>
      <vt:lpstr> Wyniki wizualne  - wpływ jakości obrazu sceny</vt:lpstr>
      <vt:lpstr> Wyniki wizualne  - wpływ perspektywy sceny</vt:lpstr>
      <vt:lpstr> Wyniki wizualne  - wpływ dynamiki sceny</vt:lpstr>
      <vt:lpstr> Podsumowanie i wnioski</vt:lpstr>
      <vt:lpstr> Dalszy rozwój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Magda Koprowska</dc:creator>
  <cp:lastModifiedBy>Magda Koprowska</cp:lastModifiedBy>
  <cp:revision>26</cp:revision>
  <dcterms:created xsi:type="dcterms:W3CDTF">2020-02-05T19:22:22Z</dcterms:created>
  <dcterms:modified xsi:type="dcterms:W3CDTF">2020-02-06T21:12:11Z</dcterms:modified>
</cp:coreProperties>
</file>